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Tomorrow" panose="020B0604020202020204" charset="0"/>
      <p:regular r:id="rId14"/>
    </p:embeddedFont>
    <p:embeddedFont>
      <p:font typeface="Tomorrow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214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98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</a:t>
            </a: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8743"/>
            <a:ext cx="7556421" cy="272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u="sng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Objective</a:t>
            </a: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 Design a seamless mobile shopping experience focusing on simplicity and speed.​</a:t>
            </a:r>
            <a:r>
              <a:rPr lang="en-US" sz="2200" u="sng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Duration</a:t>
            </a: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   6 weeks​​</a:t>
            </a:r>
            <a:r>
              <a:rPr lang="en-US" sz="2200" u="sng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Tools Used:</a:t>
            </a: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Figma, Miro, Canva, Notion, Illustrator​</a:t>
            </a:r>
            <a:r>
              <a:rPr lang="en-US" sz="2200" u="sng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Platform</a:t>
            </a: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   Mobile (Android &amp; iOS)​</a:t>
            </a:r>
            <a:r>
              <a:rPr lang="en-US" sz="2200" u="sng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Tagline</a:t>
            </a: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   'Style. Simplicity. Smart Shopping.'​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698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Performance Metrics and Analytics Dashboard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92969"/>
            <a:ext cx="13836729" cy="74081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58483" y="8301157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82825"/>
          </a:solidFill>
          <a:ln/>
        </p:spPr>
      </p:sp>
      <p:sp>
        <p:nvSpPr>
          <p:cNvPr id="5" name="Text 2"/>
          <p:cNvSpPr/>
          <p:nvPr/>
        </p:nvSpPr>
        <p:spPr>
          <a:xfrm>
            <a:off x="4232791" y="8301157"/>
            <a:ext cx="674608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Active Users</a:t>
            </a: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7044571" y="8301157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4C4C46"/>
          </a:solidFill>
          <a:ln/>
        </p:spPr>
      </p:sp>
      <p:sp>
        <p:nvSpPr>
          <p:cNvPr id="7" name="Text 4"/>
          <p:cNvSpPr/>
          <p:nvPr/>
        </p:nvSpPr>
        <p:spPr>
          <a:xfrm>
            <a:off x="7218878" y="8301157"/>
            <a:ext cx="366712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Orders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9722882" y="8301157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707068"/>
          </a:solidFill>
          <a:ln/>
        </p:spPr>
      </p:sp>
      <p:sp>
        <p:nvSpPr>
          <p:cNvPr id="9" name="Text 6"/>
          <p:cNvSpPr/>
          <p:nvPr/>
        </p:nvSpPr>
        <p:spPr>
          <a:xfrm>
            <a:off x="9897189" y="8301157"/>
            <a:ext cx="477560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Revenue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123009" y="950606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32%</a:t>
            </a:r>
            <a:endParaRPr lang="en-US" sz="22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014" y="8797290"/>
            <a:ext cx="1701165" cy="170116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111818" y="106401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Conversion Rate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396835" y="10885289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Visitors to paying customers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10112216" y="950606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4.8/5</a:t>
            </a:r>
            <a:endParaRPr lang="en-US" sz="22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9221" y="8797290"/>
            <a:ext cx="1701165" cy="170116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01024" y="106401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App Rating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7386042" y="10885289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user satisfaction score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3123009" y="12030670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65%</a:t>
            </a:r>
            <a:endParaRPr lang="en-US" sz="22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014" y="11321891"/>
            <a:ext cx="1701165" cy="170116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111818" y="131647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Repeat Customers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396835" y="13409890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Users making multiple purchases</a:t>
            </a:r>
            <a:endParaRPr lang="en-US" sz="850" dirty="0"/>
          </a:p>
        </p:txBody>
      </p:sp>
      <p:sp>
        <p:nvSpPr>
          <p:cNvPr id="22" name="Text 16"/>
          <p:cNvSpPr/>
          <p:nvPr/>
        </p:nvSpPr>
        <p:spPr>
          <a:xfrm>
            <a:off x="10112216" y="12030670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2.3s</a:t>
            </a:r>
            <a:endParaRPr lang="en-US" sz="220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9221" y="11321891"/>
            <a:ext cx="1701165" cy="170116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101024" y="131647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Avg Load Time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7386042" y="13409890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Pages loading speed</a:t>
            </a:r>
            <a:endParaRPr lang="en-US" sz="850" dirty="0"/>
          </a:p>
        </p:txBody>
      </p:sp>
      <p:sp>
        <p:nvSpPr>
          <p:cNvPr id="26" name="Text 19"/>
          <p:cNvSpPr/>
          <p:nvPr/>
        </p:nvSpPr>
        <p:spPr>
          <a:xfrm>
            <a:off x="396835" y="1371885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Key Insights:</a:t>
            </a:r>
            <a:r>
              <a:rPr lang="en-US" sz="8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Continuous monitoring of user behaviour, funnel analysis, and A/B testing results drive data-informed decisions for ongoing optimisation and feature prioritisation.</a:t>
            </a:r>
            <a:endParaRPr lang="en-US" sz="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700" y="567095"/>
            <a:ext cx="11653242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Roadmap and Enhancement Opportunities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7700" y="1515428"/>
            <a:ext cx="4321612" cy="1954054"/>
          </a:xfrm>
          <a:prstGeom prst="roundRect">
            <a:avLst>
              <a:gd name="adj" fmla="val 1421"/>
            </a:avLst>
          </a:prstGeom>
          <a:solidFill>
            <a:srgbClr val="F0EAEA"/>
          </a:solidFill>
          <a:ln/>
        </p:spPr>
      </p:sp>
      <p:sp>
        <p:nvSpPr>
          <p:cNvPr id="4" name="Text 2"/>
          <p:cNvSpPr/>
          <p:nvPr/>
        </p:nvSpPr>
        <p:spPr>
          <a:xfrm>
            <a:off x="832723" y="1700451"/>
            <a:ext cx="2882384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AR Product Visualisation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32723" y="2100501"/>
            <a:ext cx="3951565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Augmented reality features allowing customers to virtually try products before purchase, reducing returns and increasing confidence.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5154335" y="1515428"/>
            <a:ext cx="4321612" cy="1954054"/>
          </a:xfrm>
          <a:prstGeom prst="roundRect">
            <a:avLst>
              <a:gd name="adj" fmla="val 1421"/>
            </a:avLst>
          </a:prstGeom>
          <a:solidFill>
            <a:srgbClr val="F0EAEA"/>
          </a:solidFill>
          <a:ln/>
        </p:spPr>
      </p:sp>
      <p:sp>
        <p:nvSpPr>
          <p:cNvPr id="7" name="Text 5"/>
          <p:cNvSpPr/>
          <p:nvPr/>
        </p:nvSpPr>
        <p:spPr>
          <a:xfrm>
            <a:off x="5339358" y="1700451"/>
            <a:ext cx="2406134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Personal Shopper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5339358" y="2100501"/>
            <a:ext cx="3951565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Advanced machine learning algorithms creating hyper-personalised recommendations based on browsing history and preferences.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9660969" y="1515428"/>
            <a:ext cx="4321731" cy="1954054"/>
          </a:xfrm>
          <a:prstGeom prst="roundRect">
            <a:avLst>
              <a:gd name="adj" fmla="val 1421"/>
            </a:avLst>
          </a:prstGeom>
          <a:solidFill>
            <a:srgbClr val="F0EAEA"/>
          </a:solidFill>
          <a:ln/>
        </p:spPr>
      </p:sp>
      <p:sp>
        <p:nvSpPr>
          <p:cNvPr id="10" name="Text 8"/>
          <p:cNvSpPr/>
          <p:nvPr/>
        </p:nvSpPr>
        <p:spPr>
          <a:xfrm>
            <a:off x="9845993" y="1700451"/>
            <a:ext cx="231326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Voice Commerce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845993" y="2100501"/>
            <a:ext cx="3951684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Hands-free shopping with voice commands, integration with Google Assistant, and natural language product search.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25235" y="4417814"/>
            <a:ext cx="4043958" cy="185023"/>
          </a:xfrm>
          <a:prstGeom prst="roundRect">
            <a:avLst>
              <a:gd name="adj" fmla="val 15004"/>
            </a:avLst>
          </a:prstGeom>
          <a:solidFill>
            <a:srgbClr val="F0EAEA"/>
          </a:solidFill>
          <a:ln/>
        </p:spPr>
      </p:sp>
      <p:sp>
        <p:nvSpPr>
          <p:cNvPr id="13" name="Shape 11"/>
          <p:cNvSpPr/>
          <p:nvPr/>
        </p:nvSpPr>
        <p:spPr>
          <a:xfrm>
            <a:off x="647700" y="4232731"/>
            <a:ext cx="555188" cy="555188"/>
          </a:xfrm>
          <a:prstGeom prst="roundRect">
            <a:avLst>
              <a:gd name="adj" fmla="val 82350"/>
            </a:avLst>
          </a:prstGeom>
          <a:solidFill>
            <a:srgbClr val="F0EAEA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27" y="4336911"/>
            <a:ext cx="277535" cy="346948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32723" y="4973003"/>
            <a:ext cx="326231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Regional Language Support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32723" y="5373053"/>
            <a:ext cx="3951565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Expanding to support 10+ Indian regional languages for broader market reach and inclusivity.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5431869" y="4140160"/>
            <a:ext cx="4043958" cy="185023"/>
          </a:xfrm>
          <a:prstGeom prst="roundRect">
            <a:avLst>
              <a:gd name="adj" fmla="val 15004"/>
            </a:avLst>
          </a:prstGeom>
          <a:solidFill>
            <a:srgbClr val="F0EAEA"/>
          </a:solidFill>
          <a:ln/>
        </p:spPr>
      </p:sp>
      <p:sp>
        <p:nvSpPr>
          <p:cNvPr id="18" name="Shape 15"/>
          <p:cNvSpPr/>
          <p:nvPr/>
        </p:nvSpPr>
        <p:spPr>
          <a:xfrm>
            <a:off x="5154335" y="3955078"/>
            <a:ext cx="555188" cy="555188"/>
          </a:xfrm>
          <a:prstGeom prst="roundRect">
            <a:avLst>
              <a:gd name="adj" fmla="val 82350"/>
            </a:avLst>
          </a:prstGeom>
          <a:solidFill>
            <a:srgbClr val="F0EAEA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62" y="4059257"/>
            <a:ext cx="277535" cy="346948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5339358" y="4695349"/>
            <a:ext cx="344221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Social Commerce Integration</a:t>
            </a:r>
            <a:endParaRPr lang="en-US" sz="1800" dirty="0"/>
          </a:p>
        </p:txBody>
      </p:sp>
      <p:sp>
        <p:nvSpPr>
          <p:cNvPr id="21" name="Text 17"/>
          <p:cNvSpPr/>
          <p:nvPr/>
        </p:nvSpPr>
        <p:spPr>
          <a:xfrm>
            <a:off x="5339358" y="5095399"/>
            <a:ext cx="3951565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 shopping directly through social media platforms with integrated checkout experiences.</a:t>
            </a:r>
            <a:endParaRPr lang="en-US" sz="1450" dirty="0"/>
          </a:p>
        </p:txBody>
      </p:sp>
      <p:sp>
        <p:nvSpPr>
          <p:cNvPr id="22" name="Shape 18"/>
          <p:cNvSpPr/>
          <p:nvPr/>
        </p:nvSpPr>
        <p:spPr>
          <a:xfrm>
            <a:off x="9938504" y="3862626"/>
            <a:ext cx="4044077" cy="185023"/>
          </a:xfrm>
          <a:prstGeom prst="roundRect">
            <a:avLst>
              <a:gd name="adj" fmla="val 15004"/>
            </a:avLst>
          </a:prstGeom>
          <a:solidFill>
            <a:srgbClr val="F0EAEA"/>
          </a:solidFill>
          <a:ln/>
        </p:spPr>
      </p:sp>
      <p:sp>
        <p:nvSpPr>
          <p:cNvPr id="23" name="Shape 19"/>
          <p:cNvSpPr/>
          <p:nvPr/>
        </p:nvSpPr>
        <p:spPr>
          <a:xfrm>
            <a:off x="9660969" y="3677543"/>
            <a:ext cx="555188" cy="555188"/>
          </a:xfrm>
          <a:prstGeom prst="roundRect">
            <a:avLst>
              <a:gd name="adj" fmla="val 82350"/>
            </a:avLst>
          </a:prstGeom>
          <a:solidFill>
            <a:srgbClr val="F0EAEA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796" y="3781723"/>
            <a:ext cx="277535" cy="346948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9845993" y="4417814"/>
            <a:ext cx="2594372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Subscription Services</a:t>
            </a:r>
            <a:endParaRPr lang="en-US" sz="1800" dirty="0"/>
          </a:p>
        </p:txBody>
      </p:sp>
      <p:sp>
        <p:nvSpPr>
          <p:cNvPr id="26" name="Text 21"/>
          <p:cNvSpPr/>
          <p:nvPr/>
        </p:nvSpPr>
        <p:spPr>
          <a:xfrm>
            <a:off x="9845993" y="4817864"/>
            <a:ext cx="3951684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Introduce subscription models for frequently purchased items with automated deliveries and special pricing.</a:t>
            </a:r>
            <a:endParaRPr lang="en-US" sz="1450" dirty="0"/>
          </a:p>
        </p:txBody>
      </p:sp>
      <p:sp>
        <p:nvSpPr>
          <p:cNvPr id="27" name="Text 22"/>
          <p:cNvSpPr/>
          <p:nvPr/>
        </p:nvSpPr>
        <p:spPr>
          <a:xfrm>
            <a:off x="925235" y="6862286"/>
            <a:ext cx="13057465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"The future of e-commerce lies in creating seamless, personalised, and immersive experiences that blend technology with human-centric design. Our roadmap focuses on innovation that truly enhances customer value."</a:t>
            </a:r>
            <a:endParaRPr lang="en-US" sz="1450" dirty="0"/>
          </a:p>
        </p:txBody>
      </p:sp>
      <p:sp>
        <p:nvSpPr>
          <p:cNvPr id="28" name="Shape 23"/>
          <p:cNvSpPr/>
          <p:nvPr/>
        </p:nvSpPr>
        <p:spPr>
          <a:xfrm>
            <a:off x="647700" y="6654165"/>
            <a:ext cx="22860" cy="1008221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3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3139202"/>
            <a:ext cx="13189506" cy="4527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u="sng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Problem Statement</a:t>
            </a:r>
            <a:r>
              <a:rPr lang="en-US" sz="20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Users find e-commerce apps overwhelming with too many products.​​Slow checkout and unclear filters frustrate shoppers.Trust issues with payments and delivery tracking.​Uninspired interfaces reduce engagement.​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440" y="543163"/>
            <a:ext cx="9815393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Features and Functionality Overview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5440" y="1517452"/>
            <a:ext cx="6554748" cy="2159913"/>
          </a:xfrm>
          <a:prstGeom prst="roundRect">
            <a:avLst>
              <a:gd name="adj" fmla="val 1320"/>
            </a:avLst>
          </a:prstGeom>
          <a:solidFill>
            <a:srgbClr val="F0EAEA"/>
          </a:solidFill>
          <a:ln/>
        </p:spPr>
      </p:sp>
      <p:sp>
        <p:nvSpPr>
          <p:cNvPr id="4" name="Shape 2"/>
          <p:cNvSpPr/>
          <p:nvPr/>
        </p:nvSpPr>
        <p:spPr>
          <a:xfrm>
            <a:off x="855464" y="1707475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D1D1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69" y="1832253"/>
            <a:ext cx="256580" cy="3207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5464" y="2467808"/>
            <a:ext cx="239220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Authentication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55464" y="2878931"/>
            <a:ext cx="6174700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Secure login with social media integration, OTP verification, and biometric authentication for enhanced security and convenience.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10212" y="1517452"/>
            <a:ext cx="6554748" cy="2159913"/>
          </a:xfrm>
          <a:prstGeom prst="roundRect">
            <a:avLst>
              <a:gd name="adj" fmla="val 1320"/>
            </a:avLst>
          </a:prstGeom>
          <a:solidFill>
            <a:srgbClr val="F0EAEA"/>
          </a:solidFill>
          <a:ln/>
        </p:spPr>
      </p:sp>
      <p:sp>
        <p:nvSpPr>
          <p:cNvPr id="9" name="Shape 6"/>
          <p:cNvSpPr/>
          <p:nvPr/>
        </p:nvSpPr>
        <p:spPr>
          <a:xfrm>
            <a:off x="7600236" y="1707475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D1D1B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041" y="1832253"/>
            <a:ext cx="256580" cy="32075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00236" y="2467808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Smart Search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600236" y="2878931"/>
            <a:ext cx="6174700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AI-powered search with voice input, filters, and intelligent suggestions that understand user intent and shopping patterns.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665440" y="3867388"/>
            <a:ext cx="6554748" cy="2159913"/>
          </a:xfrm>
          <a:prstGeom prst="roundRect">
            <a:avLst>
              <a:gd name="adj" fmla="val 1320"/>
            </a:avLst>
          </a:prstGeom>
          <a:solidFill>
            <a:srgbClr val="F0EAEA"/>
          </a:solidFill>
          <a:ln/>
        </p:spPr>
      </p:sp>
      <p:sp>
        <p:nvSpPr>
          <p:cNvPr id="14" name="Shape 10"/>
          <p:cNvSpPr/>
          <p:nvPr/>
        </p:nvSpPr>
        <p:spPr>
          <a:xfrm>
            <a:off x="855464" y="4057412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D1D1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69" y="4182189"/>
            <a:ext cx="256580" cy="32075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55464" y="4817745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Push Notifications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55464" y="5228868"/>
            <a:ext cx="6174700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Timely alerts for offers, order updates, and personalised recommendations that drive engagement and repeat purchases.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7410212" y="3867388"/>
            <a:ext cx="6554748" cy="2159913"/>
          </a:xfrm>
          <a:prstGeom prst="roundRect">
            <a:avLst>
              <a:gd name="adj" fmla="val 1320"/>
            </a:avLst>
          </a:prstGeom>
          <a:solidFill>
            <a:srgbClr val="F0EAEA"/>
          </a:solidFill>
          <a:ln/>
        </p:spPr>
      </p:sp>
      <p:sp>
        <p:nvSpPr>
          <p:cNvPr id="19" name="Shape 14"/>
          <p:cNvSpPr/>
          <p:nvPr/>
        </p:nvSpPr>
        <p:spPr>
          <a:xfrm>
            <a:off x="7600236" y="4057412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1D1D1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041" y="4182189"/>
            <a:ext cx="256580" cy="32075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00236" y="4817745"/>
            <a:ext cx="261627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Wishlist Management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7600236" y="5228868"/>
            <a:ext cx="6174700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Save favourite items, create multiple wishlists, and receive price drop alerts to enhance the shopping experience.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665440" y="6241137"/>
            <a:ext cx="6554748" cy="1445300"/>
          </a:xfrm>
          <a:prstGeom prst="roundRect">
            <a:avLst>
              <a:gd name="adj" fmla="val 1973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878324" y="6454021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Support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878324" y="6865144"/>
            <a:ext cx="6128980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24/7 chat support, FAQ section, and easy return/refund management ensuring customer satisfaction at every touchpoint.</a:t>
            </a:r>
            <a:endParaRPr lang="en-US" sz="1450" dirty="0"/>
          </a:p>
        </p:txBody>
      </p:sp>
      <p:sp>
        <p:nvSpPr>
          <p:cNvPr id="26" name="Shape 20"/>
          <p:cNvSpPr/>
          <p:nvPr/>
        </p:nvSpPr>
        <p:spPr>
          <a:xfrm>
            <a:off x="7410212" y="6241137"/>
            <a:ext cx="6554748" cy="1445300"/>
          </a:xfrm>
          <a:prstGeom prst="roundRect">
            <a:avLst>
              <a:gd name="adj" fmla="val 1973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</p:sp>
      <p:sp>
        <p:nvSpPr>
          <p:cNvPr id="27" name="Text 21"/>
          <p:cNvSpPr/>
          <p:nvPr/>
        </p:nvSpPr>
        <p:spPr>
          <a:xfrm>
            <a:off x="7623096" y="6454021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Social Integration</a:t>
            </a:r>
            <a:endParaRPr lang="en-US" sz="1850" dirty="0"/>
          </a:p>
        </p:txBody>
      </p:sp>
      <p:sp>
        <p:nvSpPr>
          <p:cNvPr id="28" name="Text 22"/>
          <p:cNvSpPr/>
          <p:nvPr/>
        </p:nvSpPr>
        <p:spPr>
          <a:xfrm>
            <a:off x="7623096" y="6865144"/>
            <a:ext cx="6128980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Share products, write reviews, and connect with friends to create a community-driven shopping experience.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373" y="859869"/>
            <a:ext cx="6933009" cy="452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Interface and Experience Design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06373" y="1528882"/>
            <a:ext cx="8131254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design philosophy focuses on creating an intuitive, visually appealing, and highly functional mobile shopping experience. We aim to convert browsers into buyers through thoughtful design choices.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73" y="2154555"/>
            <a:ext cx="361712" cy="3617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6373" y="2697123"/>
            <a:ext cx="1810703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Intuitive Navigation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506373" y="3009900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Effortless browsing with clear categories, intuitive menus, and a well-organised layout for quick product discovery.</a:t>
            </a:r>
            <a:endParaRPr lang="en-US" sz="11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73" y="3530679"/>
            <a:ext cx="361712" cy="3617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6373" y="4073247"/>
            <a:ext cx="2396133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Clean &amp; Minimalist Design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506373" y="4386024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 uncluttered interface reduces visual noise, making product presentation sharp and shopping enjoyable.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73" y="4906804"/>
            <a:ext cx="361712" cy="3617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06373" y="5449372"/>
            <a:ext cx="2253853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Personalised User Flows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506373" y="5762149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AI-driven recommendations and adaptive layouts deliver a unique shopping journey for every user.</a:t>
            </a:r>
            <a:endParaRPr lang="en-US" sz="11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73" y="6282928"/>
            <a:ext cx="361712" cy="36171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6373" y="6825496"/>
            <a:ext cx="204382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Engaging Interactions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506373" y="7138273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Subtle animations, haptic feedback, and smooth transitions enhance engagement and create a delightful experience.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227302"/>
            <a:ext cx="4919305" cy="37749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347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Interface and Experience Design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4924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2847499"/>
            <a:ext cx="7556421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7" name="Text 3"/>
          <p:cNvSpPr/>
          <p:nvPr/>
        </p:nvSpPr>
        <p:spPr>
          <a:xfrm>
            <a:off x="793790" y="30218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3809881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User Interface (UI) and User Experience (UX) design work together to create products that are both beautiful and easy to use.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5425559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UI Design focuses on how a product looks — colors, buttons, icons, and layouts.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93790" y="6587728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UX Design focuses on how it feels — the user’s journey, satisfaction, and overall interaction.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456" y="469463"/>
            <a:ext cx="9162217" cy="53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 Catalogue and Search Capabilities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7456" y="1429583"/>
            <a:ext cx="44897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Intelligent Catalogue Management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7456" y="1920240"/>
            <a:ext cx="7894677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robust product catalogue system organises thousands of items across multiple categories with hierarchical navigation and dynamic filtering options.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7456" y="2620089"/>
            <a:ext cx="789467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Multi-level category structure with breadcrumb navigation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7456" y="2952869"/>
            <a:ext cx="789467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Advanced filters by price, brand, ratings, and attributes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7456" y="3285649"/>
            <a:ext cx="789467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Sort options including relevance, popularity, and price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7456" y="3618428"/>
            <a:ext cx="789467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Quick view functionality for faster browsing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7456" y="4062174"/>
            <a:ext cx="2474238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Smart Search Features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597456" y="4499491"/>
            <a:ext cx="7894677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Machine learning algorithms power intelligent search with auto-complete, spell correction, and contextual suggestions that improve with each user interaction.</a:t>
            </a:r>
            <a:endParaRPr lang="en-US" sz="13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233" y="1451015"/>
            <a:ext cx="5124212" cy="512421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597456" y="7044571"/>
            <a:ext cx="433625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10K+</a:t>
            </a:r>
            <a:endParaRPr lang="en-US" sz="4400" dirty="0"/>
          </a:p>
        </p:txBody>
      </p:sp>
      <p:sp>
        <p:nvSpPr>
          <p:cNvPr id="13" name="Text 10"/>
          <p:cNvSpPr/>
          <p:nvPr/>
        </p:nvSpPr>
        <p:spPr>
          <a:xfrm>
            <a:off x="1698546" y="7821097"/>
            <a:ext cx="213395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Active Products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597456" y="8190190"/>
            <a:ext cx="4336256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Diverse catalogue across categories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5147072" y="7044571"/>
            <a:ext cx="433625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&lt;2s</a:t>
            </a:r>
            <a:endParaRPr lang="en-US" sz="4400" dirty="0"/>
          </a:p>
        </p:txBody>
      </p:sp>
      <p:sp>
        <p:nvSpPr>
          <p:cNvPr id="16" name="Text 13"/>
          <p:cNvSpPr/>
          <p:nvPr/>
        </p:nvSpPr>
        <p:spPr>
          <a:xfrm>
            <a:off x="6248162" y="7821097"/>
            <a:ext cx="213395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Search Speed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5147072" y="8190190"/>
            <a:ext cx="4336256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Lightning-fast results delivery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9696688" y="7044571"/>
            <a:ext cx="433625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95%</a:t>
            </a:r>
            <a:endParaRPr lang="en-US" sz="4400" dirty="0"/>
          </a:p>
        </p:txBody>
      </p:sp>
      <p:sp>
        <p:nvSpPr>
          <p:cNvPr id="19" name="Text 16"/>
          <p:cNvSpPr/>
          <p:nvPr/>
        </p:nvSpPr>
        <p:spPr>
          <a:xfrm>
            <a:off x="10797778" y="7821097"/>
            <a:ext cx="213395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Search Accuracy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696688" y="8190190"/>
            <a:ext cx="4336256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Relevant results on first try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8" y="2420779"/>
            <a:ext cx="5082064" cy="33880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2423" y="699492"/>
            <a:ext cx="7573089" cy="505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Shopping Cart and Checkout Process</a:t>
            </a:r>
            <a:endParaRPr lang="en-US" sz="31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423" y="1447443"/>
            <a:ext cx="808673" cy="11902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22783" y="1609130"/>
            <a:ext cx="2021681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Add to Cart</a:t>
            </a:r>
            <a:endParaRPr lang="en-US" sz="1550" dirty="0"/>
          </a:p>
        </p:txBody>
      </p:sp>
      <p:sp>
        <p:nvSpPr>
          <p:cNvPr id="7" name="Text 2"/>
          <p:cNvSpPr/>
          <p:nvPr/>
        </p:nvSpPr>
        <p:spPr>
          <a:xfrm>
            <a:off x="7022783" y="1958816"/>
            <a:ext cx="704159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One-tap addition with quantity selection and variant options. Real-time stock updates prevent disappointment.</a:t>
            </a:r>
            <a:endParaRPr lang="en-US" sz="12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423" y="2637711"/>
            <a:ext cx="808673" cy="11902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022783" y="2799398"/>
            <a:ext cx="2021681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Cart Review</a:t>
            </a:r>
            <a:endParaRPr lang="en-US" sz="1550" dirty="0"/>
          </a:p>
        </p:txBody>
      </p:sp>
      <p:sp>
        <p:nvSpPr>
          <p:cNvPr id="10" name="Text 4"/>
          <p:cNvSpPr/>
          <p:nvPr/>
        </p:nvSpPr>
        <p:spPr>
          <a:xfrm>
            <a:off x="7022783" y="3149084"/>
            <a:ext cx="704159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Easy modification of quantities, removal of items, and application of promo codes with instant price calculations.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2423" y="3827978"/>
            <a:ext cx="808673" cy="11902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22783" y="3989665"/>
            <a:ext cx="2021681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Address Selection</a:t>
            </a:r>
            <a:endParaRPr lang="en-US" sz="1550" dirty="0"/>
          </a:p>
        </p:txBody>
      </p:sp>
      <p:sp>
        <p:nvSpPr>
          <p:cNvPr id="13" name="Text 6"/>
          <p:cNvSpPr/>
          <p:nvPr/>
        </p:nvSpPr>
        <p:spPr>
          <a:xfrm>
            <a:off x="7022783" y="4339352"/>
            <a:ext cx="704159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Saved addresses, Google Maps integration, and address validation ensure accurate delivery information.</a:t>
            </a:r>
            <a:endParaRPr lang="en-US" sz="12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423" y="5018246"/>
            <a:ext cx="808673" cy="11902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022783" y="5179933"/>
            <a:ext cx="2021681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Order Confirmation</a:t>
            </a:r>
            <a:endParaRPr lang="en-US" sz="1550" dirty="0"/>
          </a:p>
        </p:txBody>
      </p:sp>
      <p:sp>
        <p:nvSpPr>
          <p:cNvPr id="16" name="Text 8"/>
          <p:cNvSpPr/>
          <p:nvPr/>
        </p:nvSpPr>
        <p:spPr>
          <a:xfrm>
            <a:off x="7022783" y="5529620"/>
            <a:ext cx="704159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Final review with estimated delivery dates and instant order confirmation via email and SMS.</a:t>
            </a:r>
            <a:endParaRPr lang="en-US" sz="1250" dirty="0"/>
          </a:p>
        </p:txBody>
      </p:sp>
      <p:sp>
        <p:nvSpPr>
          <p:cNvPr id="17" name="Text 9"/>
          <p:cNvSpPr/>
          <p:nvPr/>
        </p:nvSpPr>
        <p:spPr>
          <a:xfrm>
            <a:off x="6294953" y="6572369"/>
            <a:ext cx="7769423" cy="775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Optimised for Conversion:</a:t>
            </a: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Our streamlined three-step checkout process reduces cart abandonment by 40% compared to industry standards, with guest checkout options and persistent cart functionality across devices.</a:t>
            </a:r>
            <a:endParaRPr lang="en-US" sz="1250" dirty="0"/>
          </a:p>
        </p:txBody>
      </p:sp>
      <p:sp>
        <p:nvSpPr>
          <p:cNvPr id="18" name="Shape 10"/>
          <p:cNvSpPr/>
          <p:nvPr/>
        </p:nvSpPr>
        <p:spPr>
          <a:xfrm>
            <a:off x="6052423" y="6390442"/>
            <a:ext cx="22860" cy="1139666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408" y="466249"/>
            <a:ext cx="9453920" cy="52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Payment Integration and Security Measures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3408" y="1420058"/>
            <a:ext cx="3253264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Diverse Payment Options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3408" y="1928693"/>
            <a:ext cx="381476" cy="381476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5" name="Text 3"/>
          <p:cNvSpPr/>
          <p:nvPr/>
        </p:nvSpPr>
        <p:spPr>
          <a:xfrm>
            <a:off x="1144429" y="1986915"/>
            <a:ext cx="211955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UPI Integration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144429" y="2421374"/>
            <a:ext cx="5963960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GPay, PhonePe, Paytm, and all major UPI apps for instant payments favoured by Indian users.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593408" y="3302913"/>
            <a:ext cx="381476" cy="381476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8" name="Text 6"/>
          <p:cNvSpPr/>
          <p:nvPr/>
        </p:nvSpPr>
        <p:spPr>
          <a:xfrm>
            <a:off x="1144429" y="3361134"/>
            <a:ext cx="211955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Cards &amp; Wallets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144429" y="3795593"/>
            <a:ext cx="5963960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Credit/debit cards, digital wallets, and net banking options with saved card tokenisation.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93408" y="4677132"/>
            <a:ext cx="381476" cy="381476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1" name="Text 9"/>
          <p:cNvSpPr/>
          <p:nvPr/>
        </p:nvSpPr>
        <p:spPr>
          <a:xfrm>
            <a:off x="1144429" y="4735354"/>
            <a:ext cx="211955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Cash on Delivery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144429" y="5169813"/>
            <a:ext cx="5963960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Traditional COD option with partial payment choices for customer convenience and trust building.</a:t>
            </a:r>
            <a:endParaRPr lang="en-US" sz="13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632" y="1441252"/>
            <a:ext cx="6514981" cy="342030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529632" y="5052298"/>
            <a:ext cx="360045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Robust Security Framework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529632" y="5857637"/>
            <a:ext cx="6514981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PCI-DSS Compliance:</a:t>
            </a: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Full adherence to Payment Card Industry Data Security Standards ensuring customer financial data remains protected.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529632" y="6552605"/>
            <a:ext cx="6514981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Encryption:</a:t>
            </a: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End-to-end SSL/TLS encryption for all transactions with 256-bit security protocols.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529632" y="7247573"/>
            <a:ext cx="6514981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Fraud Detection:</a:t>
            </a: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AI-powered systems monitor suspicious activities and flag potential security threats in real-time.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142" y="574596"/>
            <a:ext cx="8365808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Order Management and Tracking System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303770" y="1403628"/>
            <a:ext cx="22860" cy="4830128"/>
          </a:xfrm>
          <a:prstGeom prst="roundRect">
            <a:avLst>
              <a:gd name="adj" fmla="val 106143"/>
            </a:avLst>
          </a:prstGeom>
          <a:solidFill>
            <a:srgbClr val="D6D0D0"/>
          </a:solidFill>
          <a:ln/>
        </p:spPr>
      </p:sp>
      <p:sp>
        <p:nvSpPr>
          <p:cNvPr id="4" name="Shape 2"/>
          <p:cNvSpPr/>
          <p:nvPr/>
        </p:nvSpPr>
        <p:spPr>
          <a:xfrm>
            <a:off x="6670953" y="1574125"/>
            <a:ext cx="485180" cy="22860"/>
          </a:xfrm>
          <a:prstGeom prst="roundRect">
            <a:avLst>
              <a:gd name="adj" fmla="val 106143"/>
            </a:avLst>
          </a:prstGeom>
          <a:solidFill>
            <a:srgbClr val="D6D0D0"/>
          </a:solidFill>
          <a:ln/>
        </p:spPr>
      </p:sp>
      <p:sp>
        <p:nvSpPr>
          <p:cNvPr id="5" name="Shape 3"/>
          <p:cNvSpPr/>
          <p:nvPr/>
        </p:nvSpPr>
        <p:spPr>
          <a:xfrm>
            <a:off x="7133273" y="1403628"/>
            <a:ext cx="363855" cy="363855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</p:sp>
      <p:sp>
        <p:nvSpPr>
          <p:cNvPr id="6" name="Text 4"/>
          <p:cNvSpPr/>
          <p:nvPr/>
        </p:nvSpPr>
        <p:spPr>
          <a:xfrm>
            <a:off x="7193935" y="1433929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484489" y="1459230"/>
            <a:ext cx="20219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Order Placed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66142" y="1808917"/>
            <a:ext cx="594026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Instant confirmation with order ID and estimated delivery timeline shared via multiple channels.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4268" y="2544604"/>
            <a:ext cx="485180" cy="22860"/>
          </a:xfrm>
          <a:prstGeom prst="roundRect">
            <a:avLst>
              <a:gd name="adj" fmla="val 106143"/>
            </a:avLst>
          </a:prstGeom>
          <a:solidFill>
            <a:srgbClr val="D6D0D0"/>
          </a:solidFill>
          <a:ln/>
        </p:spPr>
      </p:sp>
      <p:sp>
        <p:nvSpPr>
          <p:cNvPr id="10" name="Shape 8"/>
          <p:cNvSpPr/>
          <p:nvPr/>
        </p:nvSpPr>
        <p:spPr>
          <a:xfrm>
            <a:off x="7133273" y="2374106"/>
            <a:ext cx="363855" cy="363855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</p:sp>
      <p:sp>
        <p:nvSpPr>
          <p:cNvPr id="11" name="Text 9"/>
          <p:cNvSpPr/>
          <p:nvPr/>
        </p:nvSpPr>
        <p:spPr>
          <a:xfrm>
            <a:off x="7193935" y="2404408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123992" y="2429708"/>
            <a:ext cx="20219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Processing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123992" y="2779395"/>
            <a:ext cx="594026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Warehouse picks and packs the order with quality checks ensuring product condition.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670953" y="3381137"/>
            <a:ext cx="485180" cy="22860"/>
          </a:xfrm>
          <a:prstGeom prst="roundRect">
            <a:avLst>
              <a:gd name="adj" fmla="val 106143"/>
            </a:avLst>
          </a:prstGeom>
          <a:solidFill>
            <a:srgbClr val="D6D0D0"/>
          </a:solidFill>
          <a:ln/>
        </p:spPr>
      </p:sp>
      <p:sp>
        <p:nvSpPr>
          <p:cNvPr id="15" name="Shape 13"/>
          <p:cNvSpPr/>
          <p:nvPr/>
        </p:nvSpPr>
        <p:spPr>
          <a:xfrm>
            <a:off x="7133273" y="3210639"/>
            <a:ext cx="363855" cy="363855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</p:sp>
      <p:sp>
        <p:nvSpPr>
          <p:cNvPr id="16" name="Text 14"/>
          <p:cNvSpPr/>
          <p:nvPr/>
        </p:nvSpPr>
        <p:spPr>
          <a:xfrm>
            <a:off x="7193935" y="3240941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4484489" y="3266242"/>
            <a:ext cx="20219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Shipped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66142" y="3615928"/>
            <a:ext cx="594026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Real-time tracking link activated with courier partner details and expected delivery date.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4268" y="4217789"/>
            <a:ext cx="485180" cy="22860"/>
          </a:xfrm>
          <a:prstGeom prst="roundRect">
            <a:avLst>
              <a:gd name="adj" fmla="val 106143"/>
            </a:avLst>
          </a:prstGeom>
          <a:solidFill>
            <a:srgbClr val="D6D0D0"/>
          </a:solidFill>
          <a:ln/>
        </p:spPr>
      </p:sp>
      <p:sp>
        <p:nvSpPr>
          <p:cNvPr id="20" name="Shape 18"/>
          <p:cNvSpPr/>
          <p:nvPr/>
        </p:nvSpPr>
        <p:spPr>
          <a:xfrm>
            <a:off x="7133273" y="4047292"/>
            <a:ext cx="363855" cy="363855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</p:sp>
      <p:sp>
        <p:nvSpPr>
          <p:cNvPr id="21" name="Text 19"/>
          <p:cNvSpPr/>
          <p:nvPr/>
        </p:nvSpPr>
        <p:spPr>
          <a:xfrm>
            <a:off x="7193935" y="4077593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8123992" y="4102894"/>
            <a:ext cx="20219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Out for Delivery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123992" y="4452580"/>
            <a:ext cx="594026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Live location tracking of delivery executive with contact information for coordination.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670953" y="5054441"/>
            <a:ext cx="485180" cy="22860"/>
          </a:xfrm>
          <a:prstGeom prst="roundRect">
            <a:avLst>
              <a:gd name="adj" fmla="val 106143"/>
            </a:avLst>
          </a:prstGeom>
          <a:solidFill>
            <a:srgbClr val="D6D0D0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3273" y="4883944"/>
            <a:ext cx="363855" cy="363855"/>
          </a:xfrm>
          <a:prstGeom prst="roundRect">
            <a:avLst>
              <a:gd name="adj" fmla="val 6669"/>
            </a:avLst>
          </a:prstGeom>
          <a:solidFill>
            <a:srgbClr val="F0EAEA"/>
          </a:solidFill>
          <a:ln/>
        </p:spPr>
      </p:sp>
      <p:sp>
        <p:nvSpPr>
          <p:cNvPr id="26" name="Text 24"/>
          <p:cNvSpPr/>
          <p:nvPr/>
        </p:nvSpPr>
        <p:spPr>
          <a:xfrm>
            <a:off x="7193935" y="4914245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4484489" y="4939546"/>
            <a:ext cx="20219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Delivered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566142" y="5289233"/>
            <a:ext cx="5940266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Delivery confirmation with photo proof and instant feedback request for service quality.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566142" y="6577370"/>
            <a:ext cx="2784753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Order History &amp; Reordering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566142" y="6991707"/>
            <a:ext cx="6551771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Complete order history with filters by date, status, and product category. One-tap reordering of previous purchases makes repeat buying effortless.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7520107" y="6577370"/>
            <a:ext cx="202191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Returns &amp; Refunds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7520107" y="6991707"/>
            <a:ext cx="6551771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Simple return initiation within the app, automated refund processing, and transparent status updates throughout the return journey.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1091</Words>
  <Application>Microsoft Office PowerPoint</Application>
  <PresentationFormat>Custom</PresentationFormat>
  <Paragraphs>133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Tomorrow</vt:lpstr>
      <vt:lpstr>Tomorrow Light</vt:lpstr>
      <vt:lpstr>Tomorrow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Dhamodharan D</cp:lastModifiedBy>
  <cp:revision>1</cp:revision>
  <dcterms:created xsi:type="dcterms:W3CDTF">2025-10-15T06:02:11Z</dcterms:created>
  <dcterms:modified xsi:type="dcterms:W3CDTF">2025-10-15T06:03:02Z</dcterms:modified>
</cp:coreProperties>
</file>